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85" r:id="rId6"/>
    <p:sldId id="278" r:id="rId7"/>
    <p:sldId id="257" r:id="rId8"/>
    <p:sldId id="264" r:id="rId9"/>
    <p:sldId id="259" r:id="rId10"/>
    <p:sldId id="286" r:id="rId11"/>
    <p:sldId id="269" r:id="rId12"/>
    <p:sldId id="263" r:id="rId13"/>
    <p:sldId id="287" r:id="rId14"/>
    <p:sldId id="280" r:id="rId15"/>
    <p:sldId id="265" r:id="rId16"/>
    <p:sldId id="288" r:id="rId17"/>
    <p:sldId id="289" r:id="rId18"/>
    <p:sldId id="268" r:id="rId19"/>
    <p:sldId id="290" r:id="rId20"/>
    <p:sldId id="292" r:id="rId21"/>
    <p:sldId id="291" r:id="rId22"/>
    <p:sldId id="29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BF1C61-7EED-4B8C-B856-DFF112979F88}" v="503" dt="2018-07-29T12:01:53.6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79" autoAdjust="0"/>
    <p:restoredTop sz="94660"/>
  </p:normalViewPr>
  <p:slideViewPr>
    <p:cSldViewPr snapToGrid="0">
      <p:cViewPr varScale="1">
        <p:scale>
          <a:sx n="56" d="100"/>
          <a:sy n="56" d="100"/>
        </p:scale>
        <p:origin x="56" y="2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50411-DECF-47CE-ACA0-9CF21EF603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8ADFD2-9FC9-433B-91C7-963D817704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3E8768-8B25-4F69-8EE2-B9E5CF7AF52A}"/>
              </a:ext>
            </a:extLst>
          </p:cNvPr>
          <p:cNvSpPr>
            <a:spLocks noGrp="1"/>
          </p:cNvSpPr>
          <p:nvPr>
            <p:ph type="dt" sz="half" idx="10"/>
          </p:nvPr>
        </p:nvSpPr>
        <p:spPr/>
        <p:txBody>
          <a:bodyPr/>
          <a:lstStyle/>
          <a:p>
            <a:fld id="{B567A2F0-AC25-45B7-B8B4-EB0CE6590084}" type="datetimeFigureOut">
              <a:rPr lang="en-US" smtClean="0"/>
              <a:t>7/28/2018</a:t>
            </a:fld>
            <a:endParaRPr lang="en-US"/>
          </a:p>
        </p:txBody>
      </p:sp>
      <p:sp>
        <p:nvSpPr>
          <p:cNvPr id="5" name="Footer Placeholder 4">
            <a:extLst>
              <a:ext uri="{FF2B5EF4-FFF2-40B4-BE49-F238E27FC236}">
                <a16:creationId xmlns:a16="http://schemas.microsoft.com/office/drawing/2014/main" id="{EE520B4B-A5CA-441B-8B8D-9E8D203D67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6C424A-D83E-4DF5-A4B3-E1E09415BAE5}"/>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398809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C0F9A-D101-458C-B75F-1715414946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389B00-4709-464B-9F43-3CC80254AE5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66D2CD-D927-4093-A981-6B03F7A122AA}"/>
              </a:ext>
            </a:extLst>
          </p:cNvPr>
          <p:cNvSpPr>
            <a:spLocks noGrp="1"/>
          </p:cNvSpPr>
          <p:nvPr>
            <p:ph type="dt" sz="half" idx="10"/>
          </p:nvPr>
        </p:nvSpPr>
        <p:spPr/>
        <p:txBody>
          <a:bodyPr/>
          <a:lstStyle/>
          <a:p>
            <a:fld id="{B567A2F0-AC25-45B7-B8B4-EB0CE6590084}" type="datetimeFigureOut">
              <a:rPr lang="en-US" smtClean="0"/>
              <a:t>7/28/2018</a:t>
            </a:fld>
            <a:endParaRPr lang="en-US"/>
          </a:p>
        </p:txBody>
      </p:sp>
      <p:sp>
        <p:nvSpPr>
          <p:cNvPr id="5" name="Footer Placeholder 4">
            <a:extLst>
              <a:ext uri="{FF2B5EF4-FFF2-40B4-BE49-F238E27FC236}">
                <a16:creationId xmlns:a16="http://schemas.microsoft.com/office/drawing/2014/main" id="{D11C3C68-18A1-4DBC-A7A1-48B4C977AC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56EE33-89BE-4D89-8CCC-8A7291FEF5EF}"/>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1963661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E0A6F3-BAE6-4AA5-9B7A-2B39ECF452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73BDBA-F768-45E6-92AA-CAC870B0513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5F43DF-9733-4C18-9CF1-C6691E25127A}"/>
              </a:ext>
            </a:extLst>
          </p:cNvPr>
          <p:cNvSpPr>
            <a:spLocks noGrp="1"/>
          </p:cNvSpPr>
          <p:nvPr>
            <p:ph type="dt" sz="half" idx="10"/>
          </p:nvPr>
        </p:nvSpPr>
        <p:spPr/>
        <p:txBody>
          <a:bodyPr/>
          <a:lstStyle/>
          <a:p>
            <a:fld id="{B567A2F0-AC25-45B7-B8B4-EB0CE6590084}" type="datetimeFigureOut">
              <a:rPr lang="en-US" smtClean="0"/>
              <a:t>7/28/2018</a:t>
            </a:fld>
            <a:endParaRPr lang="en-US"/>
          </a:p>
        </p:txBody>
      </p:sp>
      <p:sp>
        <p:nvSpPr>
          <p:cNvPr id="5" name="Footer Placeholder 4">
            <a:extLst>
              <a:ext uri="{FF2B5EF4-FFF2-40B4-BE49-F238E27FC236}">
                <a16:creationId xmlns:a16="http://schemas.microsoft.com/office/drawing/2014/main" id="{804D63F9-5492-4230-A5E3-F6E6CD4ED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8579FC-B9BA-4680-A35B-D182BADB341A}"/>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3337382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33A28-52A3-43FE-8DF6-484CFECA3A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DCE011-C22A-4649-BD3C-2D3681F8DF6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8F2DD5-144E-4C11-889B-C380812D14D4}"/>
              </a:ext>
            </a:extLst>
          </p:cNvPr>
          <p:cNvSpPr>
            <a:spLocks noGrp="1"/>
          </p:cNvSpPr>
          <p:nvPr>
            <p:ph type="dt" sz="half" idx="10"/>
          </p:nvPr>
        </p:nvSpPr>
        <p:spPr/>
        <p:txBody>
          <a:bodyPr/>
          <a:lstStyle/>
          <a:p>
            <a:fld id="{B567A2F0-AC25-45B7-B8B4-EB0CE6590084}" type="datetimeFigureOut">
              <a:rPr lang="en-US" smtClean="0"/>
              <a:t>7/28/2018</a:t>
            </a:fld>
            <a:endParaRPr lang="en-US"/>
          </a:p>
        </p:txBody>
      </p:sp>
      <p:sp>
        <p:nvSpPr>
          <p:cNvPr id="5" name="Footer Placeholder 4">
            <a:extLst>
              <a:ext uri="{FF2B5EF4-FFF2-40B4-BE49-F238E27FC236}">
                <a16:creationId xmlns:a16="http://schemas.microsoft.com/office/drawing/2014/main" id="{1669EBFE-AD8C-4977-A16D-F7770C77CD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57CA65-02BB-41B0-84A4-863AB7A34CF3}"/>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1424632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C5719-5327-4473-8801-808691F237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67F94A-5393-4CC4-9EF1-A1979D3AE6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9E710B3-162E-47A6-BF10-B4525CF811E4}"/>
              </a:ext>
            </a:extLst>
          </p:cNvPr>
          <p:cNvSpPr>
            <a:spLocks noGrp="1"/>
          </p:cNvSpPr>
          <p:nvPr>
            <p:ph type="dt" sz="half" idx="10"/>
          </p:nvPr>
        </p:nvSpPr>
        <p:spPr/>
        <p:txBody>
          <a:bodyPr/>
          <a:lstStyle/>
          <a:p>
            <a:fld id="{B567A2F0-AC25-45B7-B8B4-EB0CE6590084}" type="datetimeFigureOut">
              <a:rPr lang="en-US" smtClean="0"/>
              <a:t>7/28/2018</a:t>
            </a:fld>
            <a:endParaRPr lang="en-US"/>
          </a:p>
        </p:txBody>
      </p:sp>
      <p:sp>
        <p:nvSpPr>
          <p:cNvPr id="5" name="Footer Placeholder 4">
            <a:extLst>
              <a:ext uri="{FF2B5EF4-FFF2-40B4-BE49-F238E27FC236}">
                <a16:creationId xmlns:a16="http://schemas.microsoft.com/office/drawing/2014/main" id="{BD1331A8-E947-4E79-B9A5-9CAAAFA2B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1B758E-B213-46E9-8024-826A34E17097}"/>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4225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AB956-328B-419D-B416-020C5532DD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B8ACD5-2AAF-4CFA-A89F-D1E297707D6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84E24-0327-407A-856E-DFEF9A24AF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299A7C-A8DB-4B0F-8BDF-D62CF4C041BF}"/>
              </a:ext>
            </a:extLst>
          </p:cNvPr>
          <p:cNvSpPr>
            <a:spLocks noGrp="1"/>
          </p:cNvSpPr>
          <p:nvPr>
            <p:ph type="dt" sz="half" idx="10"/>
          </p:nvPr>
        </p:nvSpPr>
        <p:spPr/>
        <p:txBody>
          <a:bodyPr/>
          <a:lstStyle/>
          <a:p>
            <a:fld id="{B567A2F0-AC25-45B7-B8B4-EB0CE6590084}" type="datetimeFigureOut">
              <a:rPr lang="en-US" smtClean="0"/>
              <a:t>7/28/2018</a:t>
            </a:fld>
            <a:endParaRPr lang="en-US"/>
          </a:p>
        </p:txBody>
      </p:sp>
      <p:sp>
        <p:nvSpPr>
          <p:cNvPr id="6" name="Footer Placeholder 5">
            <a:extLst>
              <a:ext uri="{FF2B5EF4-FFF2-40B4-BE49-F238E27FC236}">
                <a16:creationId xmlns:a16="http://schemas.microsoft.com/office/drawing/2014/main" id="{656233B9-73A4-44F3-AE5C-26167491B7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F18D2E-5D0C-4F0D-9063-D24DAB374758}"/>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347982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718CC-4536-4B63-9B04-7CD2D26B46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F1DFA2-6819-4C75-B0D9-27FDFD8407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E6ADDAD-F59E-4457-9FE4-6656F231782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8A4F01-0DE0-4D7F-BDDB-FF68C04D03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0507089-3F21-4288-ACDC-82BF6E20282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FD0A1C-8A13-4777-A314-EC5940EE6A08}"/>
              </a:ext>
            </a:extLst>
          </p:cNvPr>
          <p:cNvSpPr>
            <a:spLocks noGrp="1"/>
          </p:cNvSpPr>
          <p:nvPr>
            <p:ph type="dt" sz="half" idx="10"/>
          </p:nvPr>
        </p:nvSpPr>
        <p:spPr/>
        <p:txBody>
          <a:bodyPr/>
          <a:lstStyle/>
          <a:p>
            <a:fld id="{B567A2F0-AC25-45B7-B8B4-EB0CE6590084}" type="datetimeFigureOut">
              <a:rPr lang="en-US" smtClean="0"/>
              <a:t>7/28/2018</a:t>
            </a:fld>
            <a:endParaRPr lang="en-US"/>
          </a:p>
        </p:txBody>
      </p:sp>
      <p:sp>
        <p:nvSpPr>
          <p:cNvPr id="8" name="Footer Placeholder 7">
            <a:extLst>
              <a:ext uri="{FF2B5EF4-FFF2-40B4-BE49-F238E27FC236}">
                <a16:creationId xmlns:a16="http://schemas.microsoft.com/office/drawing/2014/main" id="{0C0B4728-8BD1-4D36-95A2-49D6B5172E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D1356F-0318-44A9-863C-E3D881DCD5C3}"/>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1005099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63104-6848-48B3-AFFA-1A09304904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325E0F-C57F-4165-962E-B0E97DE6622C}"/>
              </a:ext>
            </a:extLst>
          </p:cNvPr>
          <p:cNvSpPr>
            <a:spLocks noGrp="1"/>
          </p:cNvSpPr>
          <p:nvPr>
            <p:ph type="dt" sz="half" idx="10"/>
          </p:nvPr>
        </p:nvSpPr>
        <p:spPr/>
        <p:txBody>
          <a:bodyPr/>
          <a:lstStyle/>
          <a:p>
            <a:fld id="{B567A2F0-AC25-45B7-B8B4-EB0CE6590084}" type="datetimeFigureOut">
              <a:rPr lang="en-US" smtClean="0"/>
              <a:t>7/28/2018</a:t>
            </a:fld>
            <a:endParaRPr lang="en-US"/>
          </a:p>
        </p:txBody>
      </p:sp>
      <p:sp>
        <p:nvSpPr>
          <p:cNvPr id="4" name="Footer Placeholder 3">
            <a:extLst>
              <a:ext uri="{FF2B5EF4-FFF2-40B4-BE49-F238E27FC236}">
                <a16:creationId xmlns:a16="http://schemas.microsoft.com/office/drawing/2014/main" id="{4A9A46E5-6524-4C7D-AB8D-4F6E2169AA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A719C-7031-4915-8D15-785986C6B29C}"/>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245463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443D65-C975-4D48-B981-98A4972F7AFF}"/>
              </a:ext>
            </a:extLst>
          </p:cNvPr>
          <p:cNvSpPr>
            <a:spLocks noGrp="1"/>
          </p:cNvSpPr>
          <p:nvPr>
            <p:ph type="dt" sz="half" idx="10"/>
          </p:nvPr>
        </p:nvSpPr>
        <p:spPr/>
        <p:txBody>
          <a:bodyPr/>
          <a:lstStyle/>
          <a:p>
            <a:fld id="{B567A2F0-AC25-45B7-B8B4-EB0CE6590084}" type="datetimeFigureOut">
              <a:rPr lang="en-US" smtClean="0"/>
              <a:t>7/28/2018</a:t>
            </a:fld>
            <a:endParaRPr lang="en-US"/>
          </a:p>
        </p:txBody>
      </p:sp>
      <p:sp>
        <p:nvSpPr>
          <p:cNvPr id="3" name="Footer Placeholder 2">
            <a:extLst>
              <a:ext uri="{FF2B5EF4-FFF2-40B4-BE49-F238E27FC236}">
                <a16:creationId xmlns:a16="http://schemas.microsoft.com/office/drawing/2014/main" id="{CB5FA0EB-38F8-4B43-80B0-DAB82107D3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22C211-67EA-4566-9EDC-ABC91F5CD2C5}"/>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2894507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B081E-969F-4D59-9355-FF2E36EFD4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609640-E082-4F7C-9ECE-292DB29A9A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69D800-16F9-41CD-AB15-006BB76AD1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290F94-CDE4-4404-904C-87EE6E2975A6}"/>
              </a:ext>
            </a:extLst>
          </p:cNvPr>
          <p:cNvSpPr>
            <a:spLocks noGrp="1"/>
          </p:cNvSpPr>
          <p:nvPr>
            <p:ph type="dt" sz="half" idx="10"/>
          </p:nvPr>
        </p:nvSpPr>
        <p:spPr/>
        <p:txBody>
          <a:bodyPr/>
          <a:lstStyle/>
          <a:p>
            <a:fld id="{B567A2F0-AC25-45B7-B8B4-EB0CE6590084}" type="datetimeFigureOut">
              <a:rPr lang="en-US" smtClean="0"/>
              <a:t>7/28/2018</a:t>
            </a:fld>
            <a:endParaRPr lang="en-US"/>
          </a:p>
        </p:txBody>
      </p:sp>
      <p:sp>
        <p:nvSpPr>
          <p:cNvPr id="6" name="Footer Placeholder 5">
            <a:extLst>
              <a:ext uri="{FF2B5EF4-FFF2-40B4-BE49-F238E27FC236}">
                <a16:creationId xmlns:a16="http://schemas.microsoft.com/office/drawing/2014/main" id="{C8197EE2-9B08-4540-AAB2-8981431517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884650-D30F-4190-9574-B3B74FE5C00C}"/>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3150450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3BE0F-E936-4E04-9FDF-2D76EF1AAB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A28E1C-4361-4549-B293-053C2802EF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A33F36-AB34-42F9-AC05-B3A6A5BB37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E910D8-71FD-46F4-A071-AD29318E8B1E}"/>
              </a:ext>
            </a:extLst>
          </p:cNvPr>
          <p:cNvSpPr>
            <a:spLocks noGrp="1"/>
          </p:cNvSpPr>
          <p:nvPr>
            <p:ph type="dt" sz="half" idx="10"/>
          </p:nvPr>
        </p:nvSpPr>
        <p:spPr/>
        <p:txBody>
          <a:bodyPr/>
          <a:lstStyle/>
          <a:p>
            <a:fld id="{B567A2F0-AC25-45B7-B8B4-EB0CE6590084}" type="datetimeFigureOut">
              <a:rPr lang="en-US" smtClean="0"/>
              <a:t>7/28/2018</a:t>
            </a:fld>
            <a:endParaRPr lang="en-US"/>
          </a:p>
        </p:txBody>
      </p:sp>
      <p:sp>
        <p:nvSpPr>
          <p:cNvPr id="6" name="Footer Placeholder 5">
            <a:extLst>
              <a:ext uri="{FF2B5EF4-FFF2-40B4-BE49-F238E27FC236}">
                <a16:creationId xmlns:a16="http://schemas.microsoft.com/office/drawing/2014/main" id="{0B8A1A14-C588-4C08-BEA2-A1271BBA96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C43611-EC4B-4B5D-86DE-156253EC889D}"/>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3432579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7C8942-4328-49AA-B428-B20A7704EE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E597E0-B97E-4588-8983-ADD659A9EC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529075-3EB8-4FE4-8609-81FEB6988B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7A2F0-AC25-45B7-B8B4-EB0CE6590084}" type="datetimeFigureOut">
              <a:rPr lang="en-US" smtClean="0"/>
              <a:t>7/28/2018</a:t>
            </a:fld>
            <a:endParaRPr lang="en-US"/>
          </a:p>
        </p:txBody>
      </p:sp>
      <p:sp>
        <p:nvSpPr>
          <p:cNvPr id="5" name="Footer Placeholder 4">
            <a:extLst>
              <a:ext uri="{FF2B5EF4-FFF2-40B4-BE49-F238E27FC236}">
                <a16:creationId xmlns:a16="http://schemas.microsoft.com/office/drawing/2014/main" id="{CCFCEE65-8F07-462C-B65B-86040EABAA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0C0946-19F9-48F1-99BD-76826AE58C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54ACC-DC15-4358-A2C4-712F0748E2BF}" type="slidenum">
              <a:rPr lang="en-US" smtClean="0"/>
              <a:t>‹#›</a:t>
            </a:fld>
            <a:endParaRPr lang="en-US"/>
          </a:p>
        </p:txBody>
      </p:sp>
    </p:spTree>
    <p:extLst>
      <p:ext uri="{BB962C8B-B14F-4D97-AF65-F5344CB8AC3E}">
        <p14:creationId xmlns:p14="http://schemas.microsoft.com/office/powerpoint/2010/main" val="2307942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920C76-BC0E-49C4-8C21-684A623A1F89}"/>
              </a:ext>
            </a:extLst>
          </p:cNvPr>
          <p:cNvPicPr>
            <a:picLocks noChangeAspect="1"/>
          </p:cNvPicPr>
          <p:nvPr/>
        </p:nvPicPr>
        <p:blipFill rotWithShape="1">
          <a:blip r:embed="rId2"/>
          <a:srcRect l="1336" t="2439" r="1268" b="1465"/>
          <a:stretch/>
        </p:blipFill>
        <p:spPr>
          <a:xfrm>
            <a:off x="544599" y="0"/>
            <a:ext cx="11047065" cy="6858000"/>
          </a:xfrm>
          <a:prstGeom prst="rect">
            <a:avLst/>
          </a:prstGeom>
        </p:spPr>
      </p:pic>
      <p:sp>
        <p:nvSpPr>
          <p:cNvPr id="2" name="Title 1">
            <a:extLst>
              <a:ext uri="{FF2B5EF4-FFF2-40B4-BE49-F238E27FC236}">
                <a16:creationId xmlns:a16="http://schemas.microsoft.com/office/drawing/2014/main" id="{BADD2FB6-2572-4494-AD02-A2FC22328773}"/>
              </a:ext>
            </a:extLst>
          </p:cNvPr>
          <p:cNvSpPr>
            <a:spLocks noGrp="1"/>
          </p:cNvSpPr>
          <p:nvPr>
            <p:ph type="ctrTitle"/>
          </p:nvPr>
        </p:nvSpPr>
        <p:spPr>
          <a:xfrm>
            <a:off x="1524000" y="1122363"/>
            <a:ext cx="9144000" cy="1732026"/>
          </a:xfrm>
        </p:spPr>
        <p:txBody>
          <a:bodyPr>
            <a:normAutofit fontScale="90000"/>
          </a:bodyPr>
          <a:lstStyle/>
          <a:p>
            <a:r>
              <a:rPr lang="en-US" b="1" dirty="0">
                <a:solidFill>
                  <a:schemeClr val="bg1"/>
                </a:solidFill>
                <a:effectLst>
                  <a:outerShdw blurRad="38100" dist="38100" dir="2700000" algn="tl">
                    <a:srgbClr val="000000">
                      <a:alpha val="43137"/>
                    </a:srgbClr>
                  </a:outerShdw>
                </a:effectLst>
                <a:latin typeface="Century Gothic" panose="020B0502020202020204" pitchFamily="34" charset="0"/>
              </a:rPr>
              <a:t>PERSECUTION</a:t>
            </a:r>
            <a:br>
              <a:rPr lang="en-US" b="1" dirty="0">
                <a:solidFill>
                  <a:schemeClr val="bg1"/>
                </a:solidFill>
                <a:effectLst>
                  <a:outerShdw blurRad="38100" dist="38100" dir="2700000" algn="tl">
                    <a:srgbClr val="000000">
                      <a:alpha val="43137"/>
                    </a:srgbClr>
                  </a:outerShdw>
                </a:effectLst>
                <a:latin typeface="Century Gothic" panose="020B0502020202020204" pitchFamily="34" charset="0"/>
              </a:rPr>
            </a:br>
            <a:r>
              <a:rPr lang="en-US" b="1" dirty="0">
                <a:solidFill>
                  <a:schemeClr val="bg1"/>
                </a:solidFill>
                <a:effectLst>
                  <a:outerShdw blurRad="38100" dist="38100" dir="2700000" algn="tl">
                    <a:srgbClr val="000000">
                      <a:alpha val="43137"/>
                    </a:srgbClr>
                  </a:outerShdw>
                </a:effectLst>
                <a:latin typeface="Century Gothic" panose="020B0502020202020204" pitchFamily="34" charset="0"/>
              </a:rPr>
              <a:t>“ESCAPE!”</a:t>
            </a:r>
          </a:p>
        </p:txBody>
      </p:sp>
      <p:sp>
        <p:nvSpPr>
          <p:cNvPr id="3" name="Subtitle 2">
            <a:extLst>
              <a:ext uri="{FF2B5EF4-FFF2-40B4-BE49-F238E27FC236}">
                <a16:creationId xmlns:a16="http://schemas.microsoft.com/office/drawing/2014/main" id="{7BDF50CB-014A-42CE-9C7D-60885856FBDA}"/>
              </a:ext>
            </a:extLst>
          </p:cNvPr>
          <p:cNvSpPr>
            <a:spLocks noGrp="1"/>
          </p:cNvSpPr>
          <p:nvPr>
            <p:ph type="subTitle" idx="1"/>
          </p:nvPr>
        </p:nvSpPr>
        <p:spPr>
          <a:xfrm>
            <a:off x="1398579" y="2854389"/>
            <a:ext cx="9144000" cy="721989"/>
          </a:xfrm>
        </p:spPr>
        <p:txBody>
          <a:bodyPr>
            <a:normAutofit/>
          </a:bodyPr>
          <a:lstStyle/>
          <a:p>
            <a:r>
              <a:rPr lang="en-US" sz="3600" b="1" dirty="0">
                <a:solidFill>
                  <a:schemeClr val="bg1"/>
                </a:solidFill>
              </a:rPr>
              <a:t>1 Samuel 19:1-17</a:t>
            </a:r>
          </a:p>
        </p:txBody>
      </p:sp>
    </p:spTree>
    <p:extLst>
      <p:ext uri="{BB962C8B-B14F-4D97-AF65-F5344CB8AC3E}">
        <p14:creationId xmlns:p14="http://schemas.microsoft.com/office/powerpoint/2010/main" val="1723859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747132"/>
            <a:ext cx="10515600" cy="5429831"/>
          </a:xfrm>
        </p:spPr>
        <p:txBody>
          <a:bodyPr anchor="ctr">
            <a:normAutofit/>
          </a:bodyPr>
          <a:lstStyle/>
          <a:p>
            <a:r>
              <a:rPr lang="en-US" sz="3200" dirty="0"/>
              <a:t>1 Samuel 18:10-11 And it came to pass on the morrow, that the evil spirit from God came upon Saul, and he prophesied in the midst of the house: and David played with his hand, as at other times: and there was a javelin in Saul's hand. 11  And Saul cast the javelin; for he said, I will smite David even to the wall with it. And David avoided out of his presence twice.</a:t>
            </a:r>
          </a:p>
        </p:txBody>
      </p:sp>
    </p:spTree>
    <p:extLst>
      <p:ext uri="{BB962C8B-B14F-4D97-AF65-F5344CB8AC3E}">
        <p14:creationId xmlns:p14="http://schemas.microsoft.com/office/powerpoint/2010/main" val="114045515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794657" y="365124"/>
            <a:ext cx="10924377" cy="1828800"/>
          </a:xfrm>
        </p:spPr>
        <p:txBody>
          <a:bodyPr>
            <a:normAutofit/>
          </a:bodyPr>
          <a:lstStyle/>
          <a:p>
            <a:r>
              <a:rPr lang="en-US" b="1" dirty="0">
                <a:latin typeface="Century Gothic" panose="020B0502020202020204" pitchFamily="34" charset="0"/>
              </a:rPr>
              <a:t>Michal’s </a:t>
            </a:r>
            <a:r>
              <a:rPr lang="en-US" b="1" u="sng" dirty="0">
                <a:latin typeface="Century Gothic" panose="020B0502020202020204" pitchFamily="34" charset="0"/>
              </a:rPr>
              <a:t>defense</a:t>
            </a:r>
            <a:r>
              <a:rPr lang="en-US" b="1" dirty="0">
                <a:latin typeface="Century Gothic" panose="020B0502020202020204" pitchFamily="34" charset="0"/>
              </a:rPr>
              <a:t> of David.</a:t>
            </a:r>
          </a:p>
        </p:txBody>
      </p:sp>
      <p:sp>
        <p:nvSpPr>
          <p:cNvPr id="3" name="Content Placeholder 2">
            <a:extLst>
              <a:ext uri="{FF2B5EF4-FFF2-40B4-BE49-F238E27FC236}">
                <a16:creationId xmlns:a16="http://schemas.microsoft.com/office/drawing/2014/main" id="{5062D6A3-F38D-464D-959A-F19A1C37E8EF}"/>
              </a:ext>
            </a:extLst>
          </p:cNvPr>
          <p:cNvSpPr>
            <a:spLocks noGrp="1"/>
          </p:cNvSpPr>
          <p:nvPr>
            <p:ph idx="1"/>
          </p:nvPr>
        </p:nvSpPr>
        <p:spPr>
          <a:xfrm>
            <a:off x="892630" y="1894114"/>
            <a:ext cx="6690794" cy="4865915"/>
          </a:xfrm>
        </p:spPr>
        <p:txBody>
          <a:bodyPr>
            <a:normAutofit/>
          </a:bodyPr>
          <a:lstStyle/>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It’s a stake out for a hit job.</a:t>
            </a:r>
          </a:p>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Messenger=“angel” or “ambassador” </a:t>
            </a:r>
          </a:p>
          <a:p>
            <a:endParaRPr lang="en-US" sz="2400" dirty="0"/>
          </a:p>
        </p:txBody>
      </p:sp>
      <p:pic>
        <p:nvPicPr>
          <p:cNvPr id="5" name="Picture 4">
            <a:extLst>
              <a:ext uri="{FF2B5EF4-FFF2-40B4-BE49-F238E27FC236}">
                <a16:creationId xmlns:a16="http://schemas.microsoft.com/office/drawing/2014/main" id="{660A9159-7B31-43F6-8D4F-6EF55FFBAB53}"/>
              </a:ext>
            </a:extLst>
          </p:cNvPr>
          <p:cNvPicPr>
            <a:picLocks noChangeAspect="1"/>
          </p:cNvPicPr>
          <p:nvPr/>
        </p:nvPicPr>
        <p:blipFill rotWithShape="1">
          <a:blip r:embed="rId2"/>
          <a:srcRect l="15653" r="16479"/>
          <a:stretch/>
        </p:blipFill>
        <p:spPr>
          <a:xfrm>
            <a:off x="8366237" y="0"/>
            <a:ext cx="3450770" cy="6915728"/>
          </a:xfrm>
          <a:prstGeom prst="rect">
            <a:avLst/>
          </a:prstGeom>
        </p:spPr>
      </p:pic>
    </p:spTree>
    <p:extLst>
      <p:ext uri="{BB962C8B-B14F-4D97-AF65-F5344CB8AC3E}">
        <p14:creationId xmlns:p14="http://schemas.microsoft.com/office/powerpoint/2010/main" val="6643801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747132"/>
            <a:ext cx="10515600" cy="5429831"/>
          </a:xfrm>
        </p:spPr>
        <p:txBody>
          <a:bodyPr anchor="ctr">
            <a:normAutofit/>
          </a:bodyPr>
          <a:lstStyle/>
          <a:p>
            <a:r>
              <a:rPr lang="en-US" sz="3200" dirty="0"/>
              <a:t>2 Corinthians 12:7  And lest I should be exalted above measure through the abundance of the revelations, there was given to me a thorn in the flesh, the messenger of Satan to buffet me, lest I should be exalted above measure. </a:t>
            </a:r>
          </a:p>
        </p:txBody>
      </p:sp>
    </p:spTree>
    <p:extLst>
      <p:ext uri="{BB962C8B-B14F-4D97-AF65-F5344CB8AC3E}">
        <p14:creationId xmlns:p14="http://schemas.microsoft.com/office/powerpoint/2010/main" val="147319625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794657" y="365124"/>
            <a:ext cx="10924377" cy="1828800"/>
          </a:xfrm>
        </p:spPr>
        <p:txBody>
          <a:bodyPr>
            <a:normAutofit/>
          </a:bodyPr>
          <a:lstStyle/>
          <a:p>
            <a:r>
              <a:rPr lang="en-US" b="1" dirty="0">
                <a:latin typeface="Century Gothic" panose="020B0502020202020204" pitchFamily="34" charset="0"/>
              </a:rPr>
              <a:t>Michal’s </a:t>
            </a:r>
            <a:r>
              <a:rPr lang="en-US" b="1" u="sng" dirty="0">
                <a:latin typeface="Century Gothic" panose="020B0502020202020204" pitchFamily="34" charset="0"/>
              </a:rPr>
              <a:t>defense</a:t>
            </a:r>
            <a:r>
              <a:rPr lang="en-US" b="1" dirty="0">
                <a:latin typeface="Century Gothic" panose="020B0502020202020204" pitchFamily="34" charset="0"/>
              </a:rPr>
              <a:t> of David.</a:t>
            </a:r>
          </a:p>
        </p:txBody>
      </p:sp>
      <p:sp>
        <p:nvSpPr>
          <p:cNvPr id="3" name="Content Placeholder 2">
            <a:extLst>
              <a:ext uri="{FF2B5EF4-FFF2-40B4-BE49-F238E27FC236}">
                <a16:creationId xmlns:a16="http://schemas.microsoft.com/office/drawing/2014/main" id="{5062D6A3-F38D-464D-959A-F19A1C37E8EF}"/>
              </a:ext>
            </a:extLst>
          </p:cNvPr>
          <p:cNvSpPr>
            <a:spLocks noGrp="1"/>
          </p:cNvSpPr>
          <p:nvPr>
            <p:ph idx="1"/>
          </p:nvPr>
        </p:nvSpPr>
        <p:spPr>
          <a:xfrm>
            <a:off x="892630" y="1894114"/>
            <a:ext cx="6982640" cy="4865915"/>
          </a:xfrm>
        </p:spPr>
        <p:txBody>
          <a:bodyPr>
            <a:normAutofit/>
          </a:bodyPr>
          <a:lstStyle/>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Why does God allow His people to be buffeted by the enemy? </a:t>
            </a:r>
          </a:p>
          <a:p>
            <a:pPr lvl="1">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We </a:t>
            </a:r>
            <a:r>
              <a:rPr lang="en-US" sz="3200" u="sng" dirty="0">
                <a:latin typeface="Calibri" panose="020F0502020204030204" pitchFamily="34" charset="0"/>
                <a:ea typeface="Calibri" panose="020F0502020204030204" pitchFamily="34" charset="0"/>
                <a:cs typeface="Times New Roman" panose="02020603050405020304" pitchFamily="18" charset="0"/>
              </a:rPr>
              <a:t>need</a:t>
            </a:r>
            <a:r>
              <a:rPr lang="en-US" sz="3200" dirty="0">
                <a:latin typeface="Calibri" panose="020F0502020204030204" pitchFamily="34" charset="0"/>
                <a:ea typeface="Calibri" panose="020F0502020204030204" pitchFamily="34" charset="0"/>
                <a:cs typeface="Times New Roman" panose="02020603050405020304" pitchFamily="18" charset="0"/>
              </a:rPr>
              <a:t> it, so God </a:t>
            </a:r>
            <a:r>
              <a:rPr lang="en-US" sz="3200" u="sng" dirty="0">
                <a:latin typeface="Calibri" panose="020F0502020204030204" pitchFamily="34" charset="0"/>
                <a:ea typeface="Calibri" panose="020F0502020204030204" pitchFamily="34" charset="0"/>
                <a:cs typeface="Times New Roman" panose="02020603050405020304" pitchFamily="18" charset="0"/>
              </a:rPr>
              <a:t>uses</a:t>
            </a:r>
            <a:r>
              <a:rPr lang="en-US" sz="3200" dirty="0">
                <a:latin typeface="Calibri" panose="020F0502020204030204" pitchFamily="34" charset="0"/>
                <a:ea typeface="Calibri" panose="020F0502020204030204" pitchFamily="34" charset="0"/>
                <a:cs typeface="Times New Roman" panose="02020603050405020304" pitchFamily="18" charset="0"/>
              </a:rPr>
              <a:t> it. It keeps us humble and dependent on God.</a:t>
            </a:r>
          </a:p>
          <a:p>
            <a:pPr lvl="1">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God shows up the devil (the god of this world! 2Cor 4:4)  Example: Job 1</a:t>
            </a:r>
          </a:p>
          <a:p>
            <a:endParaRPr lang="en-US" sz="2400" dirty="0"/>
          </a:p>
        </p:txBody>
      </p:sp>
      <p:pic>
        <p:nvPicPr>
          <p:cNvPr id="5" name="Picture 4">
            <a:extLst>
              <a:ext uri="{FF2B5EF4-FFF2-40B4-BE49-F238E27FC236}">
                <a16:creationId xmlns:a16="http://schemas.microsoft.com/office/drawing/2014/main" id="{660A9159-7B31-43F6-8D4F-6EF55FFBAB53}"/>
              </a:ext>
            </a:extLst>
          </p:cNvPr>
          <p:cNvPicPr>
            <a:picLocks noChangeAspect="1"/>
          </p:cNvPicPr>
          <p:nvPr/>
        </p:nvPicPr>
        <p:blipFill rotWithShape="1">
          <a:blip r:embed="rId2"/>
          <a:srcRect l="15653" r="16479"/>
          <a:stretch/>
        </p:blipFill>
        <p:spPr>
          <a:xfrm>
            <a:off x="8366237" y="0"/>
            <a:ext cx="3450770" cy="6915728"/>
          </a:xfrm>
          <a:prstGeom prst="rect">
            <a:avLst/>
          </a:prstGeom>
        </p:spPr>
      </p:pic>
    </p:spTree>
    <p:extLst>
      <p:ext uri="{BB962C8B-B14F-4D97-AF65-F5344CB8AC3E}">
        <p14:creationId xmlns:p14="http://schemas.microsoft.com/office/powerpoint/2010/main" val="31052583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794657" y="365124"/>
            <a:ext cx="10924377" cy="869316"/>
          </a:xfrm>
        </p:spPr>
        <p:txBody>
          <a:bodyPr>
            <a:normAutofit/>
          </a:bodyPr>
          <a:lstStyle/>
          <a:p>
            <a:r>
              <a:rPr lang="en-US" b="1" dirty="0">
                <a:latin typeface="Century Gothic" panose="020B0502020202020204" pitchFamily="34" charset="0"/>
              </a:rPr>
              <a:t>Michal’s </a:t>
            </a:r>
            <a:r>
              <a:rPr lang="en-US" b="1" u="sng" dirty="0">
                <a:latin typeface="Century Gothic" panose="020B0502020202020204" pitchFamily="34" charset="0"/>
              </a:rPr>
              <a:t>defense</a:t>
            </a:r>
            <a:r>
              <a:rPr lang="en-US" b="1" dirty="0">
                <a:latin typeface="Century Gothic" panose="020B0502020202020204" pitchFamily="34" charset="0"/>
              </a:rPr>
              <a:t> of David.</a:t>
            </a:r>
          </a:p>
        </p:txBody>
      </p:sp>
      <p:sp>
        <p:nvSpPr>
          <p:cNvPr id="3" name="Content Placeholder 2">
            <a:extLst>
              <a:ext uri="{FF2B5EF4-FFF2-40B4-BE49-F238E27FC236}">
                <a16:creationId xmlns:a16="http://schemas.microsoft.com/office/drawing/2014/main" id="{5062D6A3-F38D-464D-959A-F19A1C37E8EF}"/>
              </a:ext>
            </a:extLst>
          </p:cNvPr>
          <p:cNvSpPr>
            <a:spLocks noGrp="1"/>
          </p:cNvSpPr>
          <p:nvPr>
            <p:ph idx="1"/>
          </p:nvPr>
        </p:nvSpPr>
        <p:spPr>
          <a:xfrm>
            <a:off x="794657" y="1314450"/>
            <a:ext cx="7229203" cy="5703570"/>
          </a:xfrm>
        </p:spPr>
        <p:txBody>
          <a:bodyPr>
            <a:normAutofit/>
          </a:bodyPr>
          <a:lstStyle/>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Michal </a:t>
            </a:r>
            <a:r>
              <a:rPr lang="en-US" sz="3200" u="sng" dirty="0">
                <a:latin typeface="Calibri" panose="020F0502020204030204" pitchFamily="34" charset="0"/>
                <a:ea typeface="Calibri" panose="020F0502020204030204" pitchFamily="34" charset="0"/>
                <a:cs typeface="Times New Roman" panose="02020603050405020304" pitchFamily="18" charset="0"/>
              </a:rPr>
              <a:t>engineers</a:t>
            </a:r>
            <a:r>
              <a:rPr lang="en-US" sz="3200" dirty="0">
                <a:latin typeface="Calibri" panose="020F0502020204030204" pitchFamily="34" charset="0"/>
                <a:ea typeface="Calibri" panose="020F0502020204030204" pitchFamily="34" charset="0"/>
                <a:cs typeface="Times New Roman" panose="02020603050405020304" pitchFamily="18" charset="0"/>
              </a:rPr>
              <a:t> David’s escape!</a:t>
            </a:r>
          </a:p>
          <a:p>
            <a:pPr>
              <a:spcBef>
                <a:spcPts val="0"/>
              </a:spcBef>
            </a:pPr>
            <a:r>
              <a:rPr lang="en-US" sz="3200" dirty="0"/>
              <a:t>Three examples of escaping through a window:</a:t>
            </a:r>
          </a:p>
          <a:p>
            <a:pPr lvl="1">
              <a:spcBef>
                <a:spcPts val="0"/>
              </a:spcBef>
            </a:pPr>
            <a:r>
              <a:rPr lang="en-US" sz="2800" dirty="0"/>
              <a:t>Two spies escaping from Jericho. Jo 2:1, 15 </a:t>
            </a:r>
          </a:p>
          <a:p>
            <a:pPr lvl="1">
              <a:spcBef>
                <a:spcPts val="0"/>
              </a:spcBef>
            </a:pPr>
            <a:r>
              <a:rPr lang="en-US" sz="2800" dirty="0"/>
              <a:t>David escaping Saul. 1 Sam 19:12 </a:t>
            </a:r>
          </a:p>
          <a:p>
            <a:pPr lvl="1">
              <a:spcBef>
                <a:spcPts val="0"/>
              </a:spcBef>
            </a:pPr>
            <a:r>
              <a:rPr lang="en-US" sz="2800" dirty="0"/>
              <a:t>Paul escaping Damascus. 2 Cor 11:32-33 </a:t>
            </a:r>
          </a:p>
          <a:p>
            <a:pPr lvl="1">
              <a:spcBef>
                <a:spcPts val="0"/>
              </a:spcBef>
            </a:pPr>
            <a:r>
              <a:rPr lang="en-US" sz="2800" dirty="0"/>
              <a:t>There are FOUR if you count Acts 20:9</a:t>
            </a:r>
          </a:p>
          <a:p>
            <a:pPr>
              <a:spcBef>
                <a:spcPts val="0"/>
              </a:spcBef>
            </a:pPr>
            <a:r>
              <a:rPr lang="en-US" sz="3200" dirty="0"/>
              <a:t>Acts 20:9  And there sat in a window a certain young man named Eutychus, being fallen into a deep sleep: and as Paul was long preaching, he sunk down with sleep, and fell down from the third loft, and was taken up dead. </a:t>
            </a:r>
          </a:p>
        </p:txBody>
      </p:sp>
      <p:pic>
        <p:nvPicPr>
          <p:cNvPr id="5" name="Picture 4">
            <a:extLst>
              <a:ext uri="{FF2B5EF4-FFF2-40B4-BE49-F238E27FC236}">
                <a16:creationId xmlns:a16="http://schemas.microsoft.com/office/drawing/2014/main" id="{660A9159-7B31-43F6-8D4F-6EF55FFBAB53}"/>
              </a:ext>
            </a:extLst>
          </p:cNvPr>
          <p:cNvPicPr>
            <a:picLocks noChangeAspect="1"/>
          </p:cNvPicPr>
          <p:nvPr/>
        </p:nvPicPr>
        <p:blipFill rotWithShape="1">
          <a:blip r:embed="rId2"/>
          <a:srcRect l="15653" r="16479"/>
          <a:stretch/>
        </p:blipFill>
        <p:spPr>
          <a:xfrm>
            <a:off x="8366237" y="0"/>
            <a:ext cx="3450770" cy="6915728"/>
          </a:xfrm>
          <a:prstGeom prst="rect">
            <a:avLst/>
          </a:prstGeom>
        </p:spPr>
      </p:pic>
    </p:spTree>
    <p:extLst>
      <p:ext uri="{BB962C8B-B14F-4D97-AF65-F5344CB8AC3E}">
        <p14:creationId xmlns:p14="http://schemas.microsoft.com/office/powerpoint/2010/main" val="23418816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747132"/>
            <a:ext cx="10515600" cy="5429831"/>
          </a:xfrm>
        </p:spPr>
        <p:txBody>
          <a:bodyPr anchor="ctr">
            <a:normAutofit/>
          </a:bodyPr>
          <a:lstStyle/>
          <a:p>
            <a:r>
              <a:rPr lang="en-US" sz="3200" dirty="0"/>
              <a:t>1 Samuel 18:29 And Saul was yet the more afraid of David; and Saul became David's enemy continually.</a:t>
            </a:r>
          </a:p>
          <a:p>
            <a:r>
              <a:rPr lang="en-US" sz="3200" dirty="0"/>
              <a:t>1 Peter 5:8 Be sober, be vigilant; because your adversary the devil, as a roaring lion, walketh about, seeking whom he may devour: </a:t>
            </a:r>
          </a:p>
        </p:txBody>
      </p:sp>
    </p:spTree>
    <p:extLst>
      <p:ext uri="{BB962C8B-B14F-4D97-AF65-F5344CB8AC3E}">
        <p14:creationId xmlns:p14="http://schemas.microsoft.com/office/powerpoint/2010/main" val="28316965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794657" y="365124"/>
            <a:ext cx="10924377" cy="1828800"/>
          </a:xfrm>
        </p:spPr>
        <p:txBody>
          <a:bodyPr>
            <a:normAutofit/>
          </a:bodyPr>
          <a:lstStyle/>
          <a:p>
            <a:r>
              <a:rPr lang="en-US" b="1" dirty="0">
                <a:latin typeface="Century Gothic" panose="020B0502020202020204" pitchFamily="34" charset="0"/>
              </a:rPr>
              <a:t>Michal’s </a:t>
            </a:r>
            <a:r>
              <a:rPr lang="en-US" b="1" u="sng" dirty="0">
                <a:latin typeface="Century Gothic" panose="020B0502020202020204" pitchFamily="34" charset="0"/>
              </a:rPr>
              <a:t>defense</a:t>
            </a:r>
            <a:r>
              <a:rPr lang="en-US" b="1" dirty="0">
                <a:latin typeface="Century Gothic" panose="020B0502020202020204" pitchFamily="34" charset="0"/>
              </a:rPr>
              <a:t> of David.</a:t>
            </a:r>
          </a:p>
        </p:txBody>
      </p:sp>
      <p:sp>
        <p:nvSpPr>
          <p:cNvPr id="3" name="Content Placeholder 2">
            <a:extLst>
              <a:ext uri="{FF2B5EF4-FFF2-40B4-BE49-F238E27FC236}">
                <a16:creationId xmlns:a16="http://schemas.microsoft.com/office/drawing/2014/main" id="{5062D6A3-F38D-464D-959A-F19A1C37E8EF}"/>
              </a:ext>
            </a:extLst>
          </p:cNvPr>
          <p:cNvSpPr>
            <a:spLocks noGrp="1"/>
          </p:cNvSpPr>
          <p:nvPr>
            <p:ph idx="1"/>
          </p:nvPr>
        </p:nvSpPr>
        <p:spPr>
          <a:xfrm>
            <a:off x="892629" y="1998133"/>
            <a:ext cx="6998303" cy="4859867"/>
          </a:xfrm>
        </p:spPr>
        <p:txBody>
          <a:bodyPr>
            <a:normAutofit/>
          </a:bodyPr>
          <a:lstStyle/>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Michal lied.</a:t>
            </a:r>
          </a:p>
          <a:p>
            <a:pPr>
              <a:spcBef>
                <a:spcPts val="0"/>
              </a:spcBef>
            </a:pPr>
            <a:r>
              <a:rPr lang="en-US" sz="3200" dirty="0"/>
              <a:t>Four insights into Michal’s character.</a:t>
            </a:r>
          </a:p>
          <a:p>
            <a:pPr marL="971550" lvl="1" indent="-514350">
              <a:spcBef>
                <a:spcPts val="0"/>
              </a:spcBef>
              <a:buFont typeface="+mj-lt"/>
              <a:buAutoNum type="arabicPeriod"/>
            </a:pPr>
            <a:r>
              <a:rPr lang="en-US" sz="2800" dirty="0"/>
              <a:t> Deception. 1 Sam 19:13,16-17 </a:t>
            </a:r>
          </a:p>
          <a:p>
            <a:pPr marL="971550" lvl="1" indent="-514350">
              <a:spcBef>
                <a:spcPts val="0"/>
              </a:spcBef>
              <a:buFont typeface="+mj-lt"/>
              <a:buAutoNum type="arabicPeriod"/>
            </a:pPr>
            <a:r>
              <a:rPr lang="en-US" sz="2800" dirty="0"/>
              <a:t> Lying to the messengers. 1 Sam 19:14 </a:t>
            </a:r>
          </a:p>
          <a:p>
            <a:pPr marL="971550" lvl="1" indent="-514350">
              <a:spcBef>
                <a:spcPts val="0"/>
              </a:spcBef>
              <a:buFont typeface="+mj-lt"/>
              <a:buAutoNum type="arabicPeriod"/>
            </a:pPr>
            <a:r>
              <a:rPr lang="en-US" sz="2800" dirty="0"/>
              <a:t> Lying to Saul about David. 1 Sam 19:17 </a:t>
            </a:r>
          </a:p>
          <a:p>
            <a:pPr marL="971550" lvl="1" indent="-514350">
              <a:spcBef>
                <a:spcPts val="0"/>
              </a:spcBef>
              <a:buFont typeface="+mj-lt"/>
              <a:buAutoNum type="arabicPeriod"/>
            </a:pPr>
            <a:r>
              <a:rPr lang="en-US" sz="2800" dirty="0"/>
              <a:t> Despising her husband in her heart. </a:t>
            </a:r>
            <a:br>
              <a:rPr lang="en-US" sz="2800" dirty="0"/>
            </a:br>
            <a:r>
              <a:rPr lang="en-US" sz="2800" dirty="0"/>
              <a:t>2 Sam 6:16-23; 1Chr 15:29</a:t>
            </a:r>
          </a:p>
          <a:p>
            <a:pPr>
              <a:spcBef>
                <a:spcPts val="0"/>
              </a:spcBef>
            </a:pPr>
            <a:endParaRPr lang="en-US" sz="3200" dirty="0"/>
          </a:p>
          <a:p>
            <a:pPr>
              <a:spcBef>
                <a:spcPts val="0"/>
              </a:spcBef>
            </a:pPr>
            <a:r>
              <a:rPr lang="en-US" sz="3200" dirty="0"/>
              <a:t>Her punishment for despising David? Barrenness. 2 Sam 6:23</a:t>
            </a:r>
            <a:endParaRPr lang="en-US" sz="2600" dirty="0"/>
          </a:p>
        </p:txBody>
      </p:sp>
      <p:pic>
        <p:nvPicPr>
          <p:cNvPr id="5" name="Picture 4">
            <a:extLst>
              <a:ext uri="{FF2B5EF4-FFF2-40B4-BE49-F238E27FC236}">
                <a16:creationId xmlns:a16="http://schemas.microsoft.com/office/drawing/2014/main" id="{660A9159-7B31-43F6-8D4F-6EF55FFBAB53}"/>
              </a:ext>
            </a:extLst>
          </p:cNvPr>
          <p:cNvPicPr>
            <a:picLocks noChangeAspect="1"/>
          </p:cNvPicPr>
          <p:nvPr/>
        </p:nvPicPr>
        <p:blipFill rotWithShape="1">
          <a:blip r:embed="rId2"/>
          <a:srcRect l="15653" r="16479"/>
          <a:stretch/>
        </p:blipFill>
        <p:spPr>
          <a:xfrm>
            <a:off x="8366237" y="0"/>
            <a:ext cx="3450770" cy="6915728"/>
          </a:xfrm>
          <a:prstGeom prst="rect">
            <a:avLst/>
          </a:prstGeom>
        </p:spPr>
      </p:pic>
    </p:spTree>
    <p:extLst>
      <p:ext uri="{BB962C8B-B14F-4D97-AF65-F5344CB8AC3E}">
        <p14:creationId xmlns:p14="http://schemas.microsoft.com/office/powerpoint/2010/main" val="22905981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1868110" y="2514600"/>
            <a:ext cx="8455779" cy="1828800"/>
          </a:xfrm>
        </p:spPr>
        <p:txBody>
          <a:bodyPr>
            <a:normAutofit/>
          </a:bodyPr>
          <a:lstStyle/>
          <a:p>
            <a:pPr algn="ctr"/>
            <a:r>
              <a:rPr lang="en-US" b="1" dirty="0">
                <a:latin typeface="Century Gothic" panose="020B0502020202020204" pitchFamily="34" charset="0"/>
              </a:rPr>
              <a:t>Picture: Pride, envy and jealousy break up </a:t>
            </a:r>
            <a:r>
              <a:rPr lang="en-US" b="1" u="sng" dirty="0">
                <a:latin typeface="Century Gothic" panose="020B0502020202020204" pitchFamily="34" charset="0"/>
              </a:rPr>
              <a:t>families</a:t>
            </a:r>
            <a:r>
              <a:rPr lang="en-US" b="1" dirty="0">
                <a:latin typeface="Century Gothic" panose="020B0502020202020204" pitchFamily="34" charset="0"/>
              </a:rPr>
              <a:t>. </a:t>
            </a:r>
          </a:p>
        </p:txBody>
      </p:sp>
    </p:spTree>
    <p:extLst>
      <p:ext uri="{BB962C8B-B14F-4D97-AF65-F5344CB8AC3E}">
        <p14:creationId xmlns:p14="http://schemas.microsoft.com/office/powerpoint/2010/main" val="12470853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747132"/>
            <a:ext cx="10515600" cy="5429831"/>
          </a:xfrm>
        </p:spPr>
        <p:txBody>
          <a:bodyPr anchor="ctr">
            <a:normAutofit/>
          </a:bodyPr>
          <a:lstStyle/>
          <a:p>
            <a:r>
              <a:rPr lang="en-US" sz="3200" dirty="0"/>
              <a:t>Proverbs 15:18  A wrathful man </a:t>
            </a:r>
            <a:r>
              <a:rPr lang="en-US" sz="3200" dirty="0" err="1"/>
              <a:t>stirreth</a:t>
            </a:r>
            <a:r>
              <a:rPr lang="en-US" sz="3200" dirty="0"/>
              <a:t> up strife: but he that is slow to anger </a:t>
            </a:r>
            <a:r>
              <a:rPr lang="en-US" sz="3200" dirty="0" err="1"/>
              <a:t>appeaseth</a:t>
            </a:r>
            <a:r>
              <a:rPr lang="en-US" sz="3200" dirty="0"/>
              <a:t> strife. </a:t>
            </a:r>
          </a:p>
          <a:p>
            <a:r>
              <a:rPr lang="en-US" sz="3200" dirty="0"/>
              <a:t>Luke 11:17  But he, knowing their thoughts, said unto them, Every kingdom divided against itself is brought to desolation; and a house divided against a house </a:t>
            </a:r>
            <a:r>
              <a:rPr lang="en-US" sz="3200" dirty="0" err="1"/>
              <a:t>falleth</a:t>
            </a:r>
            <a:r>
              <a:rPr lang="en-US" sz="3200" dirty="0"/>
              <a:t>.</a:t>
            </a:r>
          </a:p>
          <a:p>
            <a:r>
              <a:rPr lang="en-US" sz="3200" dirty="0"/>
              <a:t>1 Corinthians 3:3  For ye are yet carnal: for whereas there is among you envying, and strife, and divisions, are ye not carnal, and walk as men?</a:t>
            </a:r>
          </a:p>
        </p:txBody>
      </p:sp>
    </p:spTree>
    <p:extLst>
      <p:ext uri="{BB962C8B-B14F-4D97-AF65-F5344CB8AC3E}">
        <p14:creationId xmlns:p14="http://schemas.microsoft.com/office/powerpoint/2010/main" val="30919493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920C76-BC0E-49C4-8C21-684A623A1F89}"/>
              </a:ext>
            </a:extLst>
          </p:cNvPr>
          <p:cNvPicPr>
            <a:picLocks noChangeAspect="1"/>
          </p:cNvPicPr>
          <p:nvPr/>
        </p:nvPicPr>
        <p:blipFill rotWithShape="1">
          <a:blip r:embed="rId2"/>
          <a:srcRect l="1336" t="2439" r="1268" b="1465"/>
          <a:stretch/>
        </p:blipFill>
        <p:spPr>
          <a:xfrm>
            <a:off x="544599" y="0"/>
            <a:ext cx="11047065" cy="6858000"/>
          </a:xfrm>
          <a:prstGeom prst="rect">
            <a:avLst/>
          </a:prstGeom>
        </p:spPr>
      </p:pic>
      <p:sp>
        <p:nvSpPr>
          <p:cNvPr id="2" name="Title 1">
            <a:extLst>
              <a:ext uri="{FF2B5EF4-FFF2-40B4-BE49-F238E27FC236}">
                <a16:creationId xmlns:a16="http://schemas.microsoft.com/office/drawing/2014/main" id="{BADD2FB6-2572-4494-AD02-A2FC22328773}"/>
              </a:ext>
            </a:extLst>
          </p:cNvPr>
          <p:cNvSpPr>
            <a:spLocks noGrp="1"/>
          </p:cNvSpPr>
          <p:nvPr>
            <p:ph type="ctrTitle"/>
          </p:nvPr>
        </p:nvSpPr>
        <p:spPr>
          <a:xfrm>
            <a:off x="1524000" y="1122363"/>
            <a:ext cx="9144000" cy="1732026"/>
          </a:xfrm>
        </p:spPr>
        <p:txBody>
          <a:bodyPr>
            <a:normAutofit fontScale="90000"/>
          </a:bodyPr>
          <a:lstStyle/>
          <a:p>
            <a:r>
              <a:rPr lang="en-US" b="1" dirty="0">
                <a:solidFill>
                  <a:schemeClr val="bg1"/>
                </a:solidFill>
                <a:effectLst>
                  <a:outerShdw blurRad="38100" dist="38100" dir="2700000" algn="tl">
                    <a:srgbClr val="000000">
                      <a:alpha val="43137"/>
                    </a:srgbClr>
                  </a:outerShdw>
                </a:effectLst>
                <a:latin typeface="Century Gothic" panose="020B0502020202020204" pitchFamily="34" charset="0"/>
              </a:rPr>
              <a:t>PERSECUTION</a:t>
            </a:r>
            <a:br>
              <a:rPr lang="en-US" b="1" dirty="0">
                <a:solidFill>
                  <a:schemeClr val="bg1"/>
                </a:solidFill>
                <a:effectLst>
                  <a:outerShdw blurRad="38100" dist="38100" dir="2700000" algn="tl">
                    <a:srgbClr val="000000">
                      <a:alpha val="43137"/>
                    </a:srgbClr>
                  </a:outerShdw>
                </a:effectLst>
                <a:latin typeface="Century Gothic" panose="020B0502020202020204" pitchFamily="34" charset="0"/>
              </a:rPr>
            </a:br>
            <a:r>
              <a:rPr lang="en-US" b="1" dirty="0">
                <a:solidFill>
                  <a:schemeClr val="bg1"/>
                </a:solidFill>
                <a:effectLst>
                  <a:outerShdw blurRad="38100" dist="38100" dir="2700000" algn="tl">
                    <a:srgbClr val="000000">
                      <a:alpha val="43137"/>
                    </a:srgbClr>
                  </a:outerShdw>
                </a:effectLst>
                <a:latin typeface="Century Gothic" panose="020B0502020202020204" pitchFamily="34" charset="0"/>
              </a:rPr>
              <a:t>“ESCAPE!”</a:t>
            </a:r>
          </a:p>
        </p:txBody>
      </p:sp>
      <p:sp>
        <p:nvSpPr>
          <p:cNvPr id="3" name="Subtitle 2">
            <a:extLst>
              <a:ext uri="{FF2B5EF4-FFF2-40B4-BE49-F238E27FC236}">
                <a16:creationId xmlns:a16="http://schemas.microsoft.com/office/drawing/2014/main" id="{7BDF50CB-014A-42CE-9C7D-60885856FBDA}"/>
              </a:ext>
            </a:extLst>
          </p:cNvPr>
          <p:cNvSpPr>
            <a:spLocks noGrp="1"/>
          </p:cNvSpPr>
          <p:nvPr>
            <p:ph type="subTitle" idx="1"/>
          </p:nvPr>
        </p:nvSpPr>
        <p:spPr>
          <a:xfrm>
            <a:off x="1398579" y="2854389"/>
            <a:ext cx="9144000" cy="721989"/>
          </a:xfrm>
        </p:spPr>
        <p:txBody>
          <a:bodyPr>
            <a:normAutofit/>
          </a:bodyPr>
          <a:lstStyle/>
          <a:p>
            <a:r>
              <a:rPr lang="en-US" sz="3600" b="1" dirty="0">
                <a:solidFill>
                  <a:schemeClr val="bg1"/>
                </a:solidFill>
              </a:rPr>
              <a:t>1 Samuel 19:1-17</a:t>
            </a:r>
          </a:p>
        </p:txBody>
      </p:sp>
    </p:spTree>
    <p:extLst>
      <p:ext uri="{BB962C8B-B14F-4D97-AF65-F5344CB8AC3E}">
        <p14:creationId xmlns:p14="http://schemas.microsoft.com/office/powerpoint/2010/main" val="254825147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1320799" y="296334"/>
            <a:ext cx="9828207" cy="1828800"/>
          </a:xfrm>
        </p:spPr>
        <p:txBody>
          <a:bodyPr>
            <a:normAutofit/>
          </a:bodyPr>
          <a:lstStyle/>
          <a:p>
            <a:r>
              <a:rPr lang="en-US" b="1" dirty="0">
                <a:latin typeface="Century Gothic" panose="020B0502020202020204" pitchFamily="34" charset="0"/>
              </a:rPr>
              <a:t>Saul’s </a:t>
            </a:r>
            <a:r>
              <a:rPr lang="en-US" b="1" u="sng" dirty="0">
                <a:latin typeface="Century Gothic" panose="020B0502020202020204" pitchFamily="34" charset="0"/>
              </a:rPr>
              <a:t>fifth</a:t>
            </a:r>
            <a:r>
              <a:rPr lang="en-US" b="1" dirty="0">
                <a:latin typeface="Century Gothic" panose="020B0502020202020204" pitchFamily="34" charset="0"/>
              </a:rPr>
              <a:t> run at </a:t>
            </a:r>
            <a:r>
              <a:rPr lang="en-US" b="1" u="sng" dirty="0">
                <a:latin typeface="Century Gothic" panose="020B0502020202020204" pitchFamily="34" charset="0"/>
              </a:rPr>
              <a:t>murdering</a:t>
            </a:r>
            <a:r>
              <a:rPr lang="en-US" b="1" dirty="0">
                <a:latin typeface="Century Gothic" panose="020B0502020202020204" pitchFamily="34" charset="0"/>
              </a:rPr>
              <a:t> David.</a:t>
            </a:r>
          </a:p>
        </p:txBody>
      </p:sp>
      <p:sp>
        <p:nvSpPr>
          <p:cNvPr id="3" name="Content Placeholder 2">
            <a:extLst>
              <a:ext uri="{FF2B5EF4-FFF2-40B4-BE49-F238E27FC236}">
                <a16:creationId xmlns:a16="http://schemas.microsoft.com/office/drawing/2014/main" id="{5062D6A3-F38D-464D-959A-F19A1C37E8EF}"/>
              </a:ext>
            </a:extLst>
          </p:cNvPr>
          <p:cNvSpPr>
            <a:spLocks noGrp="1"/>
          </p:cNvSpPr>
          <p:nvPr>
            <p:ph idx="1"/>
          </p:nvPr>
        </p:nvSpPr>
        <p:spPr>
          <a:xfrm>
            <a:off x="5647267" y="1947333"/>
            <a:ext cx="6182784" cy="4910667"/>
          </a:xfrm>
        </p:spPr>
        <p:txBody>
          <a:bodyPr>
            <a:normAutofit fontScale="92500" lnSpcReduction="20000"/>
          </a:bodyPr>
          <a:lstStyle/>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What WAS in Saul’s heart is now in his mouth!</a:t>
            </a:r>
          </a:p>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Matthew 12:34  O generation of vipers, how can ye, being evil, speak good things? for out of the abundance of the heart the mouth </a:t>
            </a:r>
            <a:r>
              <a:rPr lang="en-US" sz="3200" dirty="0" err="1">
                <a:latin typeface="Calibri" panose="020F0502020204030204" pitchFamily="34" charset="0"/>
                <a:ea typeface="Calibri" panose="020F0502020204030204" pitchFamily="34" charset="0"/>
                <a:cs typeface="Times New Roman" panose="02020603050405020304" pitchFamily="18" charset="0"/>
              </a:rPr>
              <a:t>speaketh</a:t>
            </a:r>
            <a:r>
              <a:rPr lang="en-US" sz="3200" dirty="0">
                <a:latin typeface="Calibri" panose="020F0502020204030204" pitchFamily="34" charset="0"/>
                <a:ea typeface="Calibri" panose="020F0502020204030204" pitchFamily="34" charset="0"/>
                <a:cs typeface="Times New Roman" panose="02020603050405020304" pitchFamily="18" charset="0"/>
              </a:rPr>
              <a:t>. </a:t>
            </a:r>
          </a:p>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Luke 6:45b  …and an evil man out of the evil treasure of his heart bringeth forth that which is evil: for of the abundance of the heart his mouth </a:t>
            </a:r>
            <a:r>
              <a:rPr lang="en-US" sz="3200" dirty="0" err="1">
                <a:latin typeface="Calibri" panose="020F0502020204030204" pitchFamily="34" charset="0"/>
                <a:ea typeface="Calibri" panose="020F0502020204030204" pitchFamily="34" charset="0"/>
                <a:cs typeface="Times New Roman" panose="02020603050405020304" pitchFamily="18" charset="0"/>
              </a:rPr>
              <a:t>speaketh</a:t>
            </a:r>
            <a:r>
              <a:rPr lang="en-US" sz="3200" dirty="0">
                <a:latin typeface="Calibri" panose="020F0502020204030204" pitchFamily="34" charset="0"/>
                <a:ea typeface="Calibri" panose="020F0502020204030204" pitchFamily="34" charset="0"/>
                <a:cs typeface="Times New Roman" panose="02020603050405020304" pitchFamily="18" charset="0"/>
              </a:rPr>
              <a:t>. </a:t>
            </a:r>
          </a:p>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Saul conscripts his servants and his OWN SON to kill David. </a:t>
            </a:r>
          </a:p>
          <a:p>
            <a:endParaRPr lang="en-US" sz="2400" dirty="0"/>
          </a:p>
        </p:txBody>
      </p:sp>
      <p:pic>
        <p:nvPicPr>
          <p:cNvPr id="5" name="Picture 4">
            <a:extLst>
              <a:ext uri="{FF2B5EF4-FFF2-40B4-BE49-F238E27FC236}">
                <a16:creationId xmlns:a16="http://schemas.microsoft.com/office/drawing/2014/main" id="{FAF04354-1040-4454-81F3-6F838D2D093A}"/>
              </a:ext>
            </a:extLst>
          </p:cNvPr>
          <p:cNvPicPr>
            <a:picLocks noChangeAspect="1"/>
          </p:cNvPicPr>
          <p:nvPr/>
        </p:nvPicPr>
        <p:blipFill rotWithShape="1">
          <a:blip r:embed="rId2"/>
          <a:srcRect l="13046" r="5376"/>
          <a:stretch/>
        </p:blipFill>
        <p:spPr>
          <a:xfrm>
            <a:off x="0" y="1947333"/>
            <a:ext cx="5507224" cy="4529667"/>
          </a:xfrm>
          <a:prstGeom prst="rect">
            <a:avLst/>
          </a:prstGeom>
        </p:spPr>
      </p:pic>
    </p:spTree>
    <p:extLst>
      <p:ext uri="{BB962C8B-B14F-4D97-AF65-F5344CB8AC3E}">
        <p14:creationId xmlns:p14="http://schemas.microsoft.com/office/powerpoint/2010/main" val="41419857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5069940" y="365124"/>
            <a:ext cx="6172200" cy="1828800"/>
          </a:xfrm>
        </p:spPr>
        <p:txBody>
          <a:bodyPr>
            <a:normAutofit/>
          </a:bodyPr>
          <a:lstStyle/>
          <a:p>
            <a:r>
              <a:rPr lang="en-US" b="1" dirty="0">
                <a:latin typeface="Century Gothic" panose="020B0502020202020204" pitchFamily="34" charset="0"/>
              </a:rPr>
              <a:t>Jonathan’s </a:t>
            </a:r>
            <a:r>
              <a:rPr lang="en-US" b="1" u="sng" dirty="0">
                <a:latin typeface="Century Gothic" panose="020B0502020202020204" pitchFamily="34" charset="0"/>
              </a:rPr>
              <a:t>warning</a:t>
            </a:r>
            <a:r>
              <a:rPr lang="en-US" b="1" dirty="0">
                <a:latin typeface="Century Gothic" panose="020B0502020202020204" pitchFamily="34" charset="0"/>
              </a:rPr>
              <a:t> to David.</a:t>
            </a:r>
          </a:p>
        </p:txBody>
      </p:sp>
      <p:sp>
        <p:nvSpPr>
          <p:cNvPr id="3" name="Content Placeholder 2">
            <a:extLst>
              <a:ext uri="{FF2B5EF4-FFF2-40B4-BE49-F238E27FC236}">
                <a16:creationId xmlns:a16="http://schemas.microsoft.com/office/drawing/2014/main" id="{5062D6A3-F38D-464D-959A-F19A1C37E8EF}"/>
              </a:ext>
            </a:extLst>
          </p:cNvPr>
          <p:cNvSpPr>
            <a:spLocks noGrp="1"/>
          </p:cNvSpPr>
          <p:nvPr>
            <p:ph idx="1"/>
          </p:nvPr>
        </p:nvSpPr>
        <p:spPr>
          <a:xfrm>
            <a:off x="5069940" y="2108200"/>
            <a:ext cx="6360060" cy="4749800"/>
          </a:xfrm>
        </p:spPr>
        <p:txBody>
          <a:bodyPr>
            <a:normAutofit lnSpcReduction="10000"/>
          </a:bodyPr>
          <a:lstStyle/>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Jon loved who David was and what his heart was for God!</a:t>
            </a:r>
          </a:p>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This is wisdom! Delight in those that God is with (those that are WITH God!)</a:t>
            </a:r>
          </a:p>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Key for men: You need healthy and loving male relationships. </a:t>
            </a:r>
          </a:p>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KEY: Don’t let the devil twist your need for healthy male companionship into a lie that our world is loving and pushing.</a:t>
            </a:r>
          </a:p>
        </p:txBody>
      </p:sp>
      <p:pic>
        <p:nvPicPr>
          <p:cNvPr id="5" name="Picture 4">
            <a:extLst>
              <a:ext uri="{FF2B5EF4-FFF2-40B4-BE49-F238E27FC236}">
                <a16:creationId xmlns:a16="http://schemas.microsoft.com/office/drawing/2014/main" id="{588C5C3C-8293-4760-8CAB-C4FC0BD0843D}"/>
              </a:ext>
            </a:extLst>
          </p:cNvPr>
          <p:cNvPicPr>
            <a:picLocks noChangeAspect="1"/>
          </p:cNvPicPr>
          <p:nvPr/>
        </p:nvPicPr>
        <p:blipFill rotWithShape="1">
          <a:blip r:embed="rId2"/>
          <a:srcRect l="25486" r="15079" b="21323"/>
          <a:stretch/>
        </p:blipFill>
        <p:spPr>
          <a:xfrm>
            <a:off x="-1" y="-1"/>
            <a:ext cx="4351867" cy="6858001"/>
          </a:xfrm>
          <a:prstGeom prst="rect">
            <a:avLst/>
          </a:prstGeom>
        </p:spPr>
      </p:pic>
    </p:spTree>
    <p:extLst>
      <p:ext uri="{BB962C8B-B14F-4D97-AF65-F5344CB8AC3E}">
        <p14:creationId xmlns:p14="http://schemas.microsoft.com/office/powerpoint/2010/main" val="22733370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978946" y="365124"/>
            <a:ext cx="10263194" cy="1412876"/>
          </a:xfrm>
        </p:spPr>
        <p:txBody>
          <a:bodyPr>
            <a:normAutofit/>
          </a:bodyPr>
          <a:lstStyle/>
          <a:p>
            <a:r>
              <a:rPr lang="en-US" b="1" dirty="0">
                <a:latin typeface="Century Gothic" panose="020B0502020202020204" pitchFamily="34" charset="0"/>
              </a:rPr>
              <a:t>Stand up for your friends.</a:t>
            </a:r>
          </a:p>
        </p:txBody>
      </p:sp>
      <p:sp>
        <p:nvSpPr>
          <p:cNvPr id="3" name="Content Placeholder 2">
            <a:extLst>
              <a:ext uri="{FF2B5EF4-FFF2-40B4-BE49-F238E27FC236}">
                <a16:creationId xmlns:a16="http://schemas.microsoft.com/office/drawing/2014/main" id="{5062D6A3-F38D-464D-959A-F19A1C37E8EF}"/>
              </a:ext>
            </a:extLst>
          </p:cNvPr>
          <p:cNvSpPr>
            <a:spLocks noGrp="1"/>
          </p:cNvSpPr>
          <p:nvPr>
            <p:ph idx="1"/>
          </p:nvPr>
        </p:nvSpPr>
        <p:spPr>
          <a:xfrm>
            <a:off x="1043492" y="1778000"/>
            <a:ext cx="6246308" cy="4403344"/>
          </a:xfrm>
        </p:spPr>
        <p:txBody>
          <a:bodyPr>
            <a:normAutofit/>
          </a:bodyPr>
          <a:lstStyle/>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1 Samuel 18:3-4 Then Jonathan and David made a covenant, because he loved him as his own soul. 4  And Jonathan stripped himself of the robe that was upon him, and gave it to David, and his garments, even to his sword, and to his bow, and to his girdle.</a:t>
            </a:r>
            <a:endParaRPr lang="en-US" sz="3200" dirty="0"/>
          </a:p>
        </p:txBody>
      </p:sp>
      <p:pic>
        <p:nvPicPr>
          <p:cNvPr id="4" name="Picture 3">
            <a:extLst>
              <a:ext uri="{FF2B5EF4-FFF2-40B4-BE49-F238E27FC236}">
                <a16:creationId xmlns:a16="http://schemas.microsoft.com/office/drawing/2014/main" id="{24256B73-6B5E-4F07-BC69-7F3AD98B7F0D}"/>
              </a:ext>
            </a:extLst>
          </p:cNvPr>
          <p:cNvPicPr>
            <a:picLocks noChangeAspect="1"/>
          </p:cNvPicPr>
          <p:nvPr/>
        </p:nvPicPr>
        <p:blipFill>
          <a:blip r:embed="rId2"/>
          <a:stretch>
            <a:fillRect/>
          </a:stretch>
        </p:blipFill>
        <p:spPr>
          <a:xfrm>
            <a:off x="8116887" y="1924578"/>
            <a:ext cx="2415646" cy="3514829"/>
          </a:xfrm>
          <a:prstGeom prst="rect">
            <a:avLst/>
          </a:prstGeom>
        </p:spPr>
      </p:pic>
    </p:spTree>
    <p:extLst>
      <p:ext uri="{BB962C8B-B14F-4D97-AF65-F5344CB8AC3E}">
        <p14:creationId xmlns:p14="http://schemas.microsoft.com/office/powerpoint/2010/main" val="10318946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950687" y="365124"/>
            <a:ext cx="10859022" cy="1828800"/>
          </a:xfrm>
        </p:spPr>
        <p:txBody>
          <a:bodyPr>
            <a:normAutofit/>
          </a:bodyPr>
          <a:lstStyle/>
          <a:p>
            <a:r>
              <a:rPr lang="en-US" b="1" dirty="0">
                <a:latin typeface="Century Gothic" panose="020B0502020202020204" pitchFamily="34" charset="0"/>
              </a:rPr>
              <a:t>Jonathan’s </a:t>
            </a:r>
            <a:r>
              <a:rPr lang="en-US" b="1" u="sng" dirty="0">
                <a:latin typeface="Century Gothic" panose="020B0502020202020204" pitchFamily="34" charset="0"/>
              </a:rPr>
              <a:t>defense</a:t>
            </a:r>
            <a:r>
              <a:rPr lang="en-US" b="1" dirty="0">
                <a:latin typeface="Century Gothic" panose="020B0502020202020204" pitchFamily="34" charset="0"/>
              </a:rPr>
              <a:t> of David.</a:t>
            </a:r>
          </a:p>
        </p:txBody>
      </p:sp>
      <p:sp>
        <p:nvSpPr>
          <p:cNvPr id="3" name="Content Placeholder 2">
            <a:extLst>
              <a:ext uri="{FF2B5EF4-FFF2-40B4-BE49-F238E27FC236}">
                <a16:creationId xmlns:a16="http://schemas.microsoft.com/office/drawing/2014/main" id="{5062D6A3-F38D-464D-959A-F19A1C37E8EF}"/>
              </a:ext>
            </a:extLst>
          </p:cNvPr>
          <p:cNvSpPr>
            <a:spLocks noGrp="1"/>
          </p:cNvSpPr>
          <p:nvPr>
            <p:ph idx="1"/>
          </p:nvPr>
        </p:nvSpPr>
        <p:spPr>
          <a:xfrm>
            <a:off x="1066801" y="1981200"/>
            <a:ext cx="10494936" cy="4511675"/>
          </a:xfrm>
        </p:spPr>
        <p:txBody>
          <a:bodyPr>
            <a:normAutofit/>
          </a:bodyPr>
          <a:lstStyle/>
          <a:p>
            <a:r>
              <a:rPr lang="en-US" sz="3200" dirty="0"/>
              <a:t>Speak good of your friends.</a:t>
            </a:r>
          </a:p>
          <a:p>
            <a:r>
              <a:rPr lang="en-US" sz="3200" dirty="0"/>
              <a:t>Defend them to others.</a:t>
            </a:r>
          </a:p>
          <a:p>
            <a:r>
              <a:rPr lang="en-US" sz="3200" dirty="0"/>
              <a:t>2 Timothy 4:2  Preach the word; be instant in season, out of season; reprove, rebuke, exhort with all longsuffering and doctrine.</a:t>
            </a:r>
          </a:p>
          <a:p>
            <a:r>
              <a:rPr lang="en-US" sz="3200" dirty="0"/>
              <a:t>“The only thing necessary for the triumph of evil is for good men to do nothing.”  Edmund Burke</a:t>
            </a:r>
            <a:endParaRPr lang="en-US" sz="2400" dirty="0"/>
          </a:p>
        </p:txBody>
      </p:sp>
    </p:spTree>
    <p:extLst>
      <p:ext uri="{BB962C8B-B14F-4D97-AF65-F5344CB8AC3E}">
        <p14:creationId xmlns:p14="http://schemas.microsoft.com/office/powerpoint/2010/main" val="39595995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1634068"/>
            <a:ext cx="10515600" cy="4542896"/>
          </a:xfrm>
        </p:spPr>
        <p:txBody>
          <a:bodyPr>
            <a:normAutofit/>
          </a:bodyPr>
          <a:lstStyle/>
          <a:p>
            <a:r>
              <a:rPr lang="en-US" sz="3200" dirty="0"/>
              <a:t>Proverbs 17:17  A friend loveth at all times, and a brother is born for adversity. </a:t>
            </a:r>
          </a:p>
          <a:p>
            <a:r>
              <a:rPr lang="en-US" sz="3200" dirty="0"/>
              <a:t>Ecclesiastes 4:9-10 9  Two are better than one; because they have a good reward for their </a:t>
            </a:r>
            <a:r>
              <a:rPr lang="en-US" sz="3200" dirty="0" err="1"/>
              <a:t>labour</a:t>
            </a:r>
            <a:r>
              <a:rPr lang="en-US" sz="3200" dirty="0"/>
              <a:t>. 10  For if they fall, the one will lift up his fellow: but woe to him that is alone when he </a:t>
            </a:r>
            <a:r>
              <a:rPr lang="en-US" sz="3200" dirty="0" err="1"/>
              <a:t>falleth</a:t>
            </a:r>
            <a:r>
              <a:rPr lang="en-US" sz="3200" dirty="0"/>
              <a:t>; for he hath not another to help him up.</a:t>
            </a:r>
          </a:p>
          <a:p>
            <a:r>
              <a:rPr lang="en-US" sz="3200" dirty="0"/>
              <a:t>Romans 12:9  Let love be without dissimulation. Abhor that which is evil; cleave to that which is good.</a:t>
            </a:r>
          </a:p>
        </p:txBody>
      </p:sp>
    </p:spTree>
    <p:extLst>
      <p:ext uri="{BB962C8B-B14F-4D97-AF65-F5344CB8AC3E}">
        <p14:creationId xmlns:p14="http://schemas.microsoft.com/office/powerpoint/2010/main" val="33468408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2091268"/>
            <a:ext cx="10515600" cy="4085696"/>
          </a:xfrm>
        </p:spPr>
        <p:txBody>
          <a:bodyPr>
            <a:normAutofit/>
          </a:bodyPr>
          <a:lstStyle/>
          <a:p>
            <a:r>
              <a:rPr lang="en-US" sz="3200" dirty="0"/>
              <a:t>1 Peter 1:22  Seeing ye have purified your souls in obeying the truth through the Spirit unto unfeigned love of the brethren, see that ye love one another with a pure heart fervently:</a:t>
            </a:r>
          </a:p>
          <a:p>
            <a:r>
              <a:rPr lang="en-US" sz="3200" dirty="0"/>
              <a:t>1 Peter 4:8  And above all things have fervent charity among yourselves: for charity shall cover the multitude of sins.</a:t>
            </a:r>
          </a:p>
        </p:txBody>
      </p:sp>
    </p:spTree>
    <p:extLst>
      <p:ext uri="{BB962C8B-B14F-4D97-AF65-F5344CB8AC3E}">
        <p14:creationId xmlns:p14="http://schemas.microsoft.com/office/powerpoint/2010/main" val="13305339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575733" y="365124"/>
            <a:ext cx="11143301" cy="1260476"/>
          </a:xfrm>
        </p:spPr>
        <p:txBody>
          <a:bodyPr>
            <a:normAutofit/>
          </a:bodyPr>
          <a:lstStyle/>
          <a:p>
            <a:r>
              <a:rPr lang="en-US" b="1" dirty="0">
                <a:latin typeface="Century Gothic" panose="020B0502020202020204" pitchFamily="34" charset="0"/>
              </a:rPr>
              <a:t>Saul’s </a:t>
            </a:r>
            <a:r>
              <a:rPr lang="en-US" b="1" u="sng" dirty="0">
                <a:latin typeface="Century Gothic" panose="020B0502020202020204" pitchFamily="34" charset="0"/>
              </a:rPr>
              <a:t>empty</a:t>
            </a:r>
            <a:r>
              <a:rPr lang="en-US" b="1" dirty="0">
                <a:latin typeface="Century Gothic" panose="020B0502020202020204" pitchFamily="34" charset="0"/>
              </a:rPr>
              <a:t> promise.</a:t>
            </a:r>
          </a:p>
        </p:txBody>
      </p:sp>
      <p:sp>
        <p:nvSpPr>
          <p:cNvPr id="3" name="Content Placeholder 2">
            <a:extLst>
              <a:ext uri="{FF2B5EF4-FFF2-40B4-BE49-F238E27FC236}">
                <a16:creationId xmlns:a16="http://schemas.microsoft.com/office/drawing/2014/main" id="{5062D6A3-F38D-464D-959A-F19A1C37E8EF}"/>
              </a:ext>
            </a:extLst>
          </p:cNvPr>
          <p:cNvSpPr>
            <a:spLocks noGrp="1"/>
          </p:cNvSpPr>
          <p:nvPr>
            <p:ph idx="1"/>
          </p:nvPr>
        </p:nvSpPr>
        <p:spPr>
          <a:xfrm>
            <a:off x="575733" y="1625600"/>
            <a:ext cx="6434667" cy="5134429"/>
          </a:xfrm>
        </p:spPr>
        <p:txBody>
          <a:bodyPr>
            <a:normAutofit/>
          </a:bodyPr>
          <a:lstStyle/>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What past times?</a:t>
            </a:r>
            <a:br>
              <a:rPr lang="en-US" sz="3200" dirty="0">
                <a:latin typeface="Calibri" panose="020F0502020204030204" pitchFamily="34" charset="0"/>
                <a:ea typeface="Calibri" panose="020F0502020204030204" pitchFamily="34" charset="0"/>
                <a:cs typeface="Times New Roman" panose="02020603050405020304" pitchFamily="18" charset="0"/>
              </a:rPr>
            </a:br>
            <a:r>
              <a:rPr lang="en-US" sz="3200" dirty="0">
                <a:latin typeface="Calibri" panose="020F0502020204030204" pitchFamily="34" charset="0"/>
                <a:ea typeface="Calibri" panose="020F0502020204030204" pitchFamily="34" charset="0"/>
                <a:cs typeface="Times New Roman" panose="02020603050405020304" pitchFamily="18" charset="0"/>
              </a:rPr>
              <a:t>1 Samuel 16:21-22 And David came to Saul, and stood before him: and he loved him greatly; and he became his armourbearer. 22  And Saul sent to Jesse, saying, Let David, I pray thee, stand before me; for he hath found </a:t>
            </a:r>
            <a:r>
              <a:rPr lang="en-US" sz="3200" dirty="0" err="1">
                <a:latin typeface="Calibri" panose="020F0502020204030204" pitchFamily="34" charset="0"/>
                <a:ea typeface="Calibri" panose="020F0502020204030204" pitchFamily="34" charset="0"/>
                <a:cs typeface="Times New Roman" panose="02020603050405020304" pitchFamily="18" charset="0"/>
              </a:rPr>
              <a:t>favour</a:t>
            </a:r>
            <a:r>
              <a:rPr lang="en-US" sz="3200" dirty="0">
                <a:latin typeface="Calibri" panose="020F0502020204030204" pitchFamily="34" charset="0"/>
                <a:ea typeface="Calibri" panose="020F0502020204030204" pitchFamily="34" charset="0"/>
                <a:cs typeface="Times New Roman" panose="02020603050405020304" pitchFamily="18" charset="0"/>
              </a:rPr>
              <a:t> in my sight.</a:t>
            </a:r>
          </a:p>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Saul’s problem?</a:t>
            </a:r>
          </a:p>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James 1:8  A double minded man is unstable in all his ways. </a:t>
            </a:r>
          </a:p>
          <a:p>
            <a:endParaRPr lang="en-US" sz="2400" dirty="0"/>
          </a:p>
        </p:txBody>
      </p:sp>
      <p:pic>
        <p:nvPicPr>
          <p:cNvPr id="5" name="Picture 4">
            <a:extLst>
              <a:ext uri="{FF2B5EF4-FFF2-40B4-BE49-F238E27FC236}">
                <a16:creationId xmlns:a16="http://schemas.microsoft.com/office/drawing/2014/main" id="{8CF95B23-FB31-4527-8E1E-0533B5477DB6}"/>
              </a:ext>
            </a:extLst>
          </p:cNvPr>
          <p:cNvPicPr>
            <a:picLocks noChangeAspect="1"/>
          </p:cNvPicPr>
          <p:nvPr/>
        </p:nvPicPr>
        <p:blipFill rotWithShape="1">
          <a:blip r:embed="rId2"/>
          <a:srcRect l="11584" r="6052"/>
          <a:stretch/>
        </p:blipFill>
        <p:spPr>
          <a:xfrm>
            <a:off x="7300686" y="0"/>
            <a:ext cx="4891314" cy="6858000"/>
          </a:xfrm>
          <a:prstGeom prst="rect">
            <a:avLst/>
          </a:prstGeom>
        </p:spPr>
      </p:pic>
    </p:spTree>
    <p:extLst>
      <p:ext uri="{BB962C8B-B14F-4D97-AF65-F5344CB8AC3E}">
        <p14:creationId xmlns:p14="http://schemas.microsoft.com/office/powerpoint/2010/main" val="18573111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747132"/>
            <a:ext cx="10515600" cy="5429831"/>
          </a:xfrm>
        </p:spPr>
        <p:txBody>
          <a:bodyPr anchor="ctr">
            <a:normAutofit/>
          </a:bodyPr>
          <a:lstStyle/>
          <a:p>
            <a:r>
              <a:rPr lang="en-US" sz="3200" dirty="0"/>
              <a:t>John 8:44  Ye are of your father the devil, and the lusts of your father ye will do. He was a murderer from the beginning, and abode not in the truth, because there is no truth in him. When he </a:t>
            </a:r>
            <a:r>
              <a:rPr lang="en-US" sz="3200" dirty="0" err="1"/>
              <a:t>speaketh</a:t>
            </a:r>
            <a:r>
              <a:rPr lang="en-US" sz="3200" dirty="0"/>
              <a:t> a lie, he </a:t>
            </a:r>
            <a:r>
              <a:rPr lang="en-US" sz="3200" dirty="0" err="1"/>
              <a:t>speaketh</a:t>
            </a:r>
            <a:r>
              <a:rPr lang="en-US" sz="3200" dirty="0"/>
              <a:t> of his own: for he is a liar, and the father of it.</a:t>
            </a:r>
          </a:p>
        </p:txBody>
      </p:sp>
    </p:spTree>
    <p:extLst>
      <p:ext uri="{BB962C8B-B14F-4D97-AF65-F5344CB8AC3E}">
        <p14:creationId xmlns:p14="http://schemas.microsoft.com/office/powerpoint/2010/main" val="1659716964"/>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94DB5F43F29D49A6E8E0828CE3107F" ma:contentTypeVersion="7" ma:contentTypeDescription="Create a new document." ma:contentTypeScope="" ma:versionID="f6205a6e5b60a6581a872eeff60a6fce">
  <xsd:schema xmlns:xsd="http://www.w3.org/2001/XMLSchema" xmlns:xs="http://www.w3.org/2001/XMLSchema" xmlns:p="http://schemas.microsoft.com/office/2006/metadata/properties" xmlns:ns2="92225faf-0d15-43dc-b0d3-949d76b83189" xmlns:ns3="85009109-077a-450e-82c0-9072b8164ed1" targetNamespace="http://schemas.microsoft.com/office/2006/metadata/properties" ma:root="true" ma:fieldsID="4154eefe68d8a92f40066778c1b0231f" ns2:_="" ns3:_="">
    <xsd:import namespace="92225faf-0d15-43dc-b0d3-949d76b83189"/>
    <xsd:import namespace="85009109-077a-450e-82c0-9072b8164e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225faf-0d15-43dc-b0d3-949d76b8318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009109-077a-450e-82c0-9072b8164ed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D67F67-A7C9-4124-9C72-0C246DF13E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225faf-0d15-43dc-b0d3-949d76b83189"/>
    <ds:schemaRef ds:uri="85009109-077a-450e-82c0-9072b8164e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8DDCE7-EDC9-42EC-8F4F-57C94930E1F5}">
  <ds:schemaRefs>
    <ds:schemaRef ds:uri="http://schemas.microsoft.com/sharepoint/v3/contenttype/forms"/>
  </ds:schemaRefs>
</ds:datastoreItem>
</file>

<file path=customXml/itemProps3.xml><?xml version="1.0" encoding="utf-8"?>
<ds:datastoreItem xmlns:ds="http://schemas.openxmlformats.org/officeDocument/2006/customXml" ds:itemID="{1073066D-A4C7-4245-9232-C91AD425AF27}">
  <ds:schemaRefs>
    <ds:schemaRef ds:uri="85009109-077a-450e-82c0-9072b8164ed1"/>
    <ds:schemaRef ds:uri="http://schemas.openxmlformats.org/package/2006/metadata/core-properties"/>
    <ds:schemaRef ds:uri="92225faf-0d15-43dc-b0d3-949d76b83189"/>
    <ds:schemaRef ds:uri="http://purl.org/dc/terms/"/>
    <ds:schemaRef ds:uri="http://purl.org/dc/dcmitype/"/>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1239</TotalTime>
  <Words>1020</Words>
  <Application>Microsoft Office PowerPoint</Application>
  <PresentationFormat>Widescreen</PresentationFormat>
  <Paragraphs>63</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Century Gothic</vt:lpstr>
      <vt:lpstr>Times New Roman</vt:lpstr>
      <vt:lpstr>Office Theme</vt:lpstr>
      <vt:lpstr>PERSECUTION “ESCAPE!”</vt:lpstr>
      <vt:lpstr>Saul’s fifth run at murdering David.</vt:lpstr>
      <vt:lpstr>Jonathan’s warning to David.</vt:lpstr>
      <vt:lpstr>Stand up for your friends.</vt:lpstr>
      <vt:lpstr>Jonathan’s defense of David.</vt:lpstr>
      <vt:lpstr>PowerPoint Presentation</vt:lpstr>
      <vt:lpstr>PowerPoint Presentation</vt:lpstr>
      <vt:lpstr>Saul’s empty promise.</vt:lpstr>
      <vt:lpstr>PowerPoint Presentation</vt:lpstr>
      <vt:lpstr>PowerPoint Presentation</vt:lpstr>
      <vt:lpstr>Michal’s defense of David.</vt:lpstr>
      <vt:lpstr>PowerPoint Presentation</vt:lpstr>
      <vt:lpstr>Michal’s defense of David.</vt:lpstr>
      <vt:lpstr>Michal’s defense of David.</vt:lpstr>
      <vt:lpstr>PowerPoint Presentation</vt:lpstr>
      <vt:lpstr>Michal’s defense of David.</vt:lpstr>
      <vt:lpstr>Picture: Pride, envy and jealousy break up families. </vt:lpstr>
      <vt:lpstr>PowerPoint Presentation</vt:lpstr>
      <vt:lpstr>PERSECUTION “ESCAPE!”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PERSECUTION</dc:title>
  <dc:creator>Sam Miles</dc:creator>
  <cp:lastModifiedBy>Sam Miles</cp:lastModifiedBy>
  <cp:revision>2</cp:revision>
  <dcterms:created xsi:type="dcterms:W3CDTF">2018-07-22T02:25:40Z</dcterms:created>
  <dcterms:modified xsi:type="dcterms:W3CDTF">2018-07-29T12:01:53Z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0x010100FF94DB5F43F29D49A6E8E0828CE3107F</vt:lpwstr>
  </property>
</Properties>
</file>